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Lst>
  <p:notesMasterIdLst>
    <p:notesMasterId r:id="rId21"/>
  </p:notesMasterIdLst>
  <p:sldIdLst>
    <p:sldId id="258" r:id="rId5"/>
    <p:sldId id="259" r:id="rId6"/>
    <p:sldId id="308" r:id="rId7"/>
    <p:sldId id="314" r:id="rId8"/>
    <p:sldId id="309" r:id="rId9"/>
    <p:sldId id="316" r:id="rId10"/>
    <p:sldId id="310" r:id="rId11"/>
    <p:sldId id="317" r:id="rId12"/>
    <p:sldId id="311" r:id="rId13"/>
    <p:sldId id="318" r:id="rId14"/>
    <p:sldId id="319" r:id="rId15"/>
    <p:sldId id="320" r:id="rId16"/>
    <p:sldId id="321" r:id="rId17"/>
    <p:sldId id="313" r:id="rId18"/>
    <p:sldId id="322" r:id="rId19"/>
    <p:sldId id="307"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495E"/>
    <a:srgbClr val="5B9FBD"/>
    <a:srgbClr val="4B83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21" autoAdjust="0"/>
    <p:restoredTop sz="78953" autoAdjust="0"/>
  </p:normalViewPr>
  <p:slideViewPr>
    <p:cSldViewPr snapToGrid="0" snapToObjects="1">
      <p:cViewPr varScale="1">
        <p:scale>
          <a:sx n="88" d="100"/>
          <a:sy n="88" d="100"/>
        </p:scale>
        <p:origin x="1518"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5D73E1-2144-D844-95DB-2CF5587025F1}" type="datetimeFigureOut">
              <a:rPr lang="en-US" smtClean="0"/>
              <a:t>3/9/2016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9058E-7603-4345-9C57-D57EE2385ECF}" type="slidenum">
              <a:rPr lang="en-US" smtClean="0"/>
              <a:t>‹#›</a:t>
            </a:fld>
            <a:endParaRPr lang="en-US"/>
          </a:p>
        </p:txBody>
      </p:sp>
    </p:spTree>
    <p:extLst>
      <p:ext uri="{BB962C8B-B14F-4D97-AF65-F5344CB8AC3E}">
        <p14:creationId xmlns:p14="http://schemas.microsoft.com/office/powerpoint/2010/main" val="1442537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9058E-7603-4345-9C57-D57EE2385ECF}" type="slidenum">
              <a:rPr lang="en-US" smtClean="0"/>
              <a:t>1</a:t>
            </a:fld>
            <a:endParaRPr lang="en-US"/>
          </a:p>
        </p:txBody>
      </p:sp>
    </p:spTree>
    <p:extLst>
      <p:ext uri="{BB962C8B-B14F-4D97-AF65-F5344CB8AC3E}">
        <p14:creationId xmlns:p14="http://schemas.microsoft.com/office/powerpoint/2010/main" val="1261904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b="1" dirty="0" smtClean="0"/>
              <a:t>The Manufacturing Institute </a:t>
            </a:r>
          </a:p>
          <a:p>
            <a:pPr lvl="0"/>
            <a:r>
              <a:rPr lang="en-US" sz="1400" dirty="0" smtClean="0"/>
              <a:t>The Manufacturing Institute is the authority on the attraction, qualification, and development of world-class manufacturing talent.  </a:t>
            </a:r>
          </a:p>
          <a:p>
            <a:r>
              <a:rPr lang="en-US" sz="1400" kern="1200" dirty="0" smtClean="0">
                <a:solidFill>
                  <a:schemeClr val="tx1"/>
                </a:solidFill>
                <a:effectLst/>
                <a:latin typeface="+mn-lt"/>
                <a:ea typeface="+mn-ea"/>
                <a:cs typeface="+mn-cs"/>
              </a:rPr>
              <a:t>We wake up every day and worry about our skills gap.  </a:t>
            </a:r>
          </a:p>
          <a:p>
            <a:endParaRPr lang="en-US" sz="1400" dirty="0" smtClean="0"/>
          </a:p>
          <a:p>
            <a:r>
              <a:rPr lang="en-US" sz="1400" dirty="0" smtClean="0"/>
              <a:t>We</a:t>
            </a:r>
            <a:r>
              <a:rPr lang="en-US" sz="1400" baseline="0" dirty="0" smtClean="0"/>
              <a:t> are the non-profit affiliate of the National Association of Manufacturers. </a:t>
            </a:r>
            <a:endParaRPr lang="en-US" sz="1400" dirty="0"/>
          </a:p>
        </p:txBody>
      </p:sp>
      <p:sp>
        <p:nvSpPr>
          <p:cNvPr id="4" name="Slide Number Placeholder 3"/>
          <p:cNvSpPr>
            <a:spLocks noGrp="1"/>
          </p:cNvSpPr>
          <p:nvPr>
            <p:ph type="sldNum" sz="quarter" idx="10"/>
          </p:nvPr>
        </p:nvSpPr>
        <p:spPr/>
        <p:txBody>
          <a:bodyPr/>
          <a:lstStyle/>
          <a:p>
            <a:fld id="{27EC3C91-B950-4928-AFD8-96858A4521EA}" type="slidenum">
              <a:rPr lang="en-US" smtClean="0"/>
              <a:t>2</a:t>
            </a:fld>
            <a:endParaRPr lang="en-US" dirty="0"/>
          </a:p>
        </p:txBody>
      </p:sp>
    </p:spTree>
    <p:extLst>
      <p:ext uri="{BB962C8B-B14F-4D97-AF65-F5344CB8AC3E}">
        <p14:creationId xmlns:p14="http://schemas.microsoft.com/office/powerpoint/2010/main" val="1496630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From these 4 trips there have been a lot of positive recurring themes. </a:t>
            </a:r>
          </a:p>
          <a:p>
            <a:pPr lvl="0"/>
            <a:r>
              <a:rPr lang="en-US" sz="1200" kern="1200" dirty="0" smtClean="0">
                <a:solidFill>
                  <a:schemeClr val="tx1"/>
                </a:solidFill>
                <a:effectLst/>
                <a:latin typeface="+mn-lt"/>
                <a:ea typeface="+mn-ea"/>
                <a:cs typeface="+mn-cs"/>
              </a:rPr>
              <a:t>we’ve found that many companies are only investing their time into these programs and believe the return on investment is priceless.</a:t>
            </a:r>
          </a:p>
          <a:p>
            <a:pPr lvl="0"/>
            <a:r>
              <a:rPr lang="en-US" sz="1200" kern="1200" dirty="0" smtClean="0">
                <a:solidFill>
                  <a:schemeClr val="tx1"/>
                </a:solidFill>
                <a:effectLst/>
                <a:latin typeface="+mn-lt"/>
                <a:ea typeface="+mn-ea"/>
                <a:cs typeface="+mn-cs"/>
              </a:rPr>
              <a:t>Companies are experiencing reduced turnover.</a:t>
            </a:r>
          </a:p>
          <a:p>
            <a:pPr lvl="0"/>
            <a:r>
              <a:rPr lang="en-US" sz="1200" kern="1200" dirty="0" smtClean="0">
                <a:solidFill>
                  <a:schemeClr val="tx1"/>
                </a:solidFill>
                <a:effectLst/>
                <a:latin typeface="+mn-lt"/>
                <a:ea typeface="+mn-ea"/>
                <a:cs typeface="+mn-cs"/>
              </a:rPr>
              <a:t>Companies are able to slightly customize training based on their own needs.</a:t>
            </a:r>
          </a:p>
          <a:p>
            <a:pPr lvl="0"/>
            <a:r>
              <a:rPr lang="en-US" sz="1200" kern="1200" dirty="0" smtClean="0">
                <a:solidFill>
                  <a:schemeClr val="tx1"/>
                </a:solidFill>
                <a:effectLst/>
                <a:latin typeface="+mn-lt"/>
                <a:ea typeface="+mn-ea"/>
                <a:cs typeface="+mn-cs"/>
              </a:rPr>
              <a:t>They are using these programs for incumbent worker training</a:t>
            </a:r>
          </a:p>
          <a:p>
            <a:pPr lvl="0"/>
            <a:r>
              <a:rPr lang="en-US" sz="1200" kern="1200" dirty="0" smtClean="0">
                <a:solidFill>
                  <a:schemeClr val="tx1"/>
                </a:solidFill>
                <a:effectLst/>
                <a:latin typeface="+mn-lt"/>
                <a:ea typeface="+mn-ea"/>
                <a:cs typeface="+mn-cs"/>
              </a:rPr>
              <a:t>Employees and students are gaining skills certifications</a:t>
            </a:r>
          </a:p>
          <a:p>
            <a:pPr lvl="0"/>
            <a:r>
              <a:rPr lang="en-US" sz="1200" kern="1200" dirty="0" smtClean="0">
                <a:solidFill>
                  <a:schemeClr val="tx1"/>
                </a:solidFill>
                <a:effectLst/>
                <a:latin typeface="+mn-lt"/>
                <a:ea typeface="+mn-ea"/>
                <a:cs typeface="+mn-cs"/>
              </a:rPr>
              <a:t>Some manufacturers are offering salary increase for completers of the programs</a:t>
            </a:r>
          </a:p>
          <a:p>
            <a:pPr lvl="0"/>
            <a:r>
              <a:rPr lang="en-US" sz="1200" kern="1200" dirty="0" smtClean="0">
                <a:solidFill>
                  <a:schemeClr val="tx1"/>
                </a:solidFill>
                <a:effectLst/>
                <a:latin typeface="+mn-lt"/>
                <a:ea typeface="+mn-ea"/>
                <a:cs typeface="+mn-cs"/>
              </a:rPr>
              <a:t>Companies are investing in their employees’ futures by sending their people to these trainings</a:t>
            </a:r>
          </a:p>
          <a:p>
            <a:pPr lvl="0"/>
            <a:r>
              <a:rPr lang="en-US" sz="1200" kern="1200" dirty="0" smtClean="0">
                <a:solidFill>
                  <a:schemeClr val="tx1"/>
                </a:solidFill>
                <a:effectLst/>
                <a:latin typeface="+mn-lt"/>
                <a:ea typeface="+mn-ea"/>
                <a:cs typeface="+mn-cs"/>
              </a:rPr>
              <a:t>They are using these programs as talent suppliers and receiving better quality candidates.</a:t>
            </a:r>
          </a:p>
          <a:p>
            <a:pPr lvl="0"/>
            <a:r>
              <a:rPr lang="en-US" sz="1200" kern="1200" dirty="0" smtClean="0">
                <a:solidFill>
                  <a:schemeClr val="tx1"/>
                </a:solidFill>
                <a:effectLst/>
                <a:latin typeface="+mn-lt"/>
                <a:ea typeface="+mn-ea"/>
                <a:cs typeface="+mn-cs"/>
              </a:rPr>
              <a:t>The schools have very close-knit relationships w/ these companies and manufacturers.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B9058E-7603-4345-9C57-D57EE2385ECF}" type="slidenum">
              <a:rPr lang="en-US" smtClean="0"/>
              <a:t>4</a:t>
            </a:fld>
            <a:endParaRPr lang="en-US"/>
          </a:p>
        </p:txBody>
      </p:sp>
    </p:spTree>
    <p:extLst>
      <p:ext uri="{BB962C8B-B14F-4D97-AF65-F5344CB8AC3E}">
        <p14:creationId xmlns:p14="http://schemas.microsoft.com/office/powerpoint/2010/main" val="3313667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Most important thing</a:t>
            </a:r>
            <a:r>
              <a:rPr lang="en-US" baseline="0" dirty="0" smtClean="0"/>
              <a:t> that has come out of these visits is seeing how you already are and how you can better utilize relationships you already have. </a:t>
            </a:r>
            <a:endParaRPr lang="en-US" dirty="0" smtClean="0"/>
          </a:p>
          <a:p>
            <a:pPr marL="171450" indent="-171450">
              <a:buFontTx/>
              <a:buChar char="-"/>
            </a:pPr>
            <a:endParaRPr lang="en-US" dirty="0" smtClean="0"/>
          </a:p>
          <a:p>
            <a:pPr marL="171450" indent="-171450">
              <a:buFontTx/>
              <a:buChar char="-"/>
            </a:pPr>
            <a:r>
              <a:rPr lang="en-US" dirty="0" smtClean="0"/>
              <a:t>SLCC --- 4 instructors in Utah from companies that</a:t>
            </a:r>
            <a:r>
              <a:rPr lang="en-US" baseline="0" dirty="0" smtClean="0"/>
              <a:t> aren’t involved w/ program – Getting them involved</a:t>
            </a:r>
          </a:p>
          <a:p>
            <a:pPr marL="171450" indent="-171450">
              <a:buFontTx/>
              <a:buChar char="-"/>
            </a:pPr>
            <a:r>
              <a:rPr lang="en-US" baseline="0" dirty="0" err="1" smtClean="0"/>
              <a:t>Biofire</a:t>
            </a:r>
            <a:r>
              <a:rPr lang="en-US" baseline="0" dirty="0" smtClean="0"/>
              <a:t> using training for QA department, but what about the other departments that could be using this training</a:t>
            </a:r>
          </a:p>
          <a:p>
            <a:pPr marL="171450" indent="-171450">
              <a:buFontTx/>
              <a:buChar char="-"/>
            </a:pPr>
            <a:endParaRPr lang="en-US" baseline="0" dirty="0" smtClean="0"/>
          </a:p>
          <a:p>
            <a:pPr marL="171450" indent="-171450">
              <a:buFontTx/>
              <a:buChar char="-"/>
            </a:pPr>
            <a:r>
              <a:rPr lang="en-US" baseline="0" dirty="0" smtClean="0"/>
              <a:t>St. Pete’s bringing in their local Biomedical Society professionals to enhance the training</a:t>
            </a:r>
          </a:p>
          <a:p>
            <a:pPr marL="171450" indent="-171450">
              <a:buFontTx/>
              <a:buChar char="-"/>
            </a:pPr>
            <a:endParaRPr lang="en-US" baseline="0" dirty="0" smtClean="0"/>
          </a:p>
          <a:p>
            <a:pPr marL="171450" indent="-171450">
              <a:buFontTx/>
              <a:buChar char="-"/>
            </a:pPr>
            <a:r>
              <a:rPr lang="en-US" baseline="0" dirty="0" smtClean="0"/>
              <a:t>Reaching out to suppliers </a:t>
            </a:r>
          </a:p>
          <a:p>
            <a:pPr marL="171450" indent="-171450">
              <a:buFontTx/>
              <a:buChar char="-"/>
            </a:pPr>
            <a:endParaRPr lang="en-US" baseline="0" dirty="0" smtClean="0"/>
          </a:p>
          <a:p>
            <a:pPr marL="171450" indent="-171450">
              <a:buFontTx/>
              <a:buChar char="-"/>
            </a:pPr>
            <a:r>
              <a:rPr lang="en-US" baseline="0" dirty="0" smtClean="0"/>
              <a:t>MEP</a:t>
            </a:r>
            <a:endParaRPr lang="en-US" dirty="0"/>
          </a:p>
        </p:txBody>
      </p:sp>
      <p:sp>
        <p:nvSpPr>
          <p:cNvPr id="4" name="Slide Number Placeholder 3"/>
          <p:cNvSpPr>
            <a:spLocks noGrp="1"/>
          </p:cNvSpPr>
          <p:nvPr>
            <p:ph type="sldNum" sz="quarter" idx="10"/>
          </p:nvPr>
        </p:nvSpPr>
        <p:spPr/>
        <p:txBody>
          <a:bodyPr/>
          <a:lstStyle/>
          <a:p>
            <a:fld id="{30B9058E-7603-4345-9C57-D57EE2385ECF}" type="slidenum">
              <a:rPr lang="en-US" smtClean="0"/>
              <a:t>13</a:t>
            </a:fld>
            <a:endParaRPr lang="en-US"/>
          </a:p>
        </p:txBody>
      </p:sp>
    </p:spTree>
    <p:extLst>
      <p:ext uri="{BB962C8B-B14F-4D97-AF65-F5344CB8AC3E}">
        <p14:creationId xmlns:p14="http://schemas.microsoft.com/office/powerpoint/2010/main" val="2651801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Full PR push</a:t>
            </a:r>
            <a:r>
              <a:rPr lang="en-US" baseline="0" dirty="0" smtClean="0"/>
              <a:t> includes</a:t>
            </a:r>
          </a:p>
          <a:p>
            <a:pPr marL="171450" indent="-171450">
              <a:buFontTx/>
              <a:buChar char="-"/>
            </a:pPr>
            <a:r>
              <a:rPr lang="en-US" baseline="0" dirty="0" smtClean="0"/>
              <a:t>Releasing press release on website and via </a:t>
            </a:r>
            <a:r>
              <a:rPr lang="en-US" baseline="0" dirty="0" err="1" smtClean="0"/>
              <a:t>meltwater</a:t>
            </a:r>
            <a:endParaRPr lang="en-US" baseline="0" dirty="0" smtClean="0"/>
          </a:p>
          <a:p>
            <a:pPr marL="171450" indent="-171450">
              <a:buFontTx/>
              <a:buChar char="-"/>
            </a:pPr>
            <a:r>
              <a:rPr lang="en-US" baseline="0" dirty="0" smtClean="0"/>
              <a:t>Reaching out to our close media list</a:t>
            </a:r>
          </a:p>
          <a:p>
            <a:pPr marL="171450" indent="-171450">
              <a:buFontTx/>
              <a:buChar char="-"/>
            </a:pPr>
            <a:r>
              <a:rPr lang="en-US" baseline="0" dirty="0" smtClean="0"/>
              <a:t>NAM communications team</a:t>
            </a:r>
          </a:p>
          <a:p>
            <a:pPr marL="171450" indent="-171450">
              <a:buFontTx/>
              <a:buChar char="-"/>
            </a:pPr>
            <a:r>
              <a:rPr lang="en-US" baseline="0" dirty="0" smtClean="0"/>
              <a:t>Front page graphic/twitter</a:t>
            </a:r>
          </a:p>
          <a:p>
            <a:pPr marL="171450" indent="-171450">
              <a:buFontTx/>
              <a:buChar char="-"/>
            </a:pPr>
            <a:r>
              <a:rPr lang="en-US" baseline="0" dirty="0" smtClean="0"/>
              <a:t>Pushing out to SAGs and CMAs</a:t>
            </a:r>
          </a:p>
          <a:p>
            <a:pPr marL="0" indent="0">
              <a:buFontTx/>
              <a:buNone/>
            </a:pPr>
            <a:endParaRPr lang="en-US" baseline="0" dirty="0" smtClean="0"/>
          </a:p>
          <a:p>
            <a:pPr marL="171450" indent="-171450">
              <a:buFontTx/>
              <a:buChar char="-"/>
            </a:pPr>
            <a:r>
              <a:rPr lang="en-US" baseline="0" dirty="0" smtClean="0"/>
              <a:t>________</a:t>
            </a:r>
          </a:p>
          <a:p>
            <a:pPr marL="171450" indent="-171450">
              <a:buFontTx/>
              <a:buChar char="-"/>
            </a:pPr>
            <a:r>
              <a:rPr lang="en-US" baseline="0" dirty="0" smtClean="0"/>
              <a:t>Print-ready documents for you all to professionally print. Use to go to manufacturers and say here’s what we’ve been doing with these manufacturers, here’s what they are getting out of it, and here’s what you can get out of it as well.</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B9058E-7603-4345-9C57-D57EE2385ECF}" type="slidenum">
              <a:rPr lang="en-US" smtClean="0"/>
              <a:t>14</a:t>
            </a:fld>
            <a:endParaRPr lang="en-US"/>
          </a:p>
        </p:txBody>
      </p:sp>
    </p:spTree>
    <p:extLst>
      <p:ext uri="{BB962C8B-B14F-4D97-AF65-F5344CB8AC3E}">
        <p14:creationId xmlns:p14="http://schemas.microsoft.com/office/powerpoint/2010/main" val="1622445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422F3719-84DB-4529-8180-EC86479CB967}" type="slidenum">
              <a:rPr lang="en-US" smtClean="0"/>
              <a:pPr/>
              <a:t>16</a:t>
            </a:fld>
            <a:endParaRPr lang="en-US" dirty="0"/>
          </a:p>
        </p:txBody>
      </p:sp>
      <p:sp>
        <p:nvSpPr>
          <p:cNvPr id="6" name="Slide Image Placeholder 5"/>
          <p:cNvSpPr>
            <a:spLocks noGrp="1" noRot="1" noChangeAspect="1"/>
          </p:cNvSpPr>
          <p:nvPr>
            <p:ph type="sldImg"/>
          </p:nvPr>
        </p:nvSpPr>
        <p:spPr>
          <a:xfrm>
            <a:off x="1912938" y="165100"/>
            <a:ext cx="2960687" cy="2222500"/>
          </a:xfrm>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9155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spc="-300"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2DD03FE-F320-7541-94A4-4805CD1D1E75}"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A5615-35F0-4D4B-A69D-CB3D9E98B3FD}"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7860145" y="6152573"/>
            <a:ext cx="1054100" cy="5334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DD03FE-F320-7541-94A4-4805CD1D1E75}"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A5615-35F0-4D4B-A69D-CB3D9E98B3F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D03FE-F320-7541-94A4-4805CD1D1E75}"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A5615-35F0-4D4B-A69D-CB3D9E98B3F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50">
                <a:latin typeface="+mj-lt"/>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4B839C"/>
                </a:solidFill>
                <a:latin typeface="+mn-lt"/>
                <a:cs typeface="Georgia"/>
              </a:defRPr>
            </a:lvl1pPr>
            <a:lvl2pPr>
              <a:defRPr>
                <a:solidFill>
                  <a:srgbClr val="4B839C"/>
                </a:solidFill>
                <a:latin typeface="+mn-lt"/>
                <a:cs typeface="Georgia"/>
              </a:defRPr>
            </a:lvl2pPr>
            <a:lvl3pPr>
              <a:defRPr>
                <a:solidFill>
                  <a:srgbClr val="4B839C"/>
                </a:solidFill>
                <a:latin typeface="+mn-lt"/>
                <a:cs typeface="Georgia"/>
              </a:defRPr>
            </a:lvl3pPr>
            <a:lvl4pPr>
              <a:defRPr>
                <a:solidFill>
                  <a:srgbClr val="4B839C"/>
                </a:solidFill>
                <a:latin typeface="+mn-lt"/>
                <a:cs typeface="Georgia"/>
              </a:defRPr>
            </a:lvl4pPr>
            <a:lvl5pPr>
              <a:defRPr>
                <a:solidFill>
                  <a:srgbClr val="4B839C"/>
                </a:solidFill>
                <a:latin typeface="+mn-lt"/>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2DD03FE-F320-7541-94A4-4805CD1D1E75}"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A5615-35F0-4D4B-A69D-CB3D9E98B3FD}" type="slidenum">
              <a:rPr lang="en-US" smtClean="0"/>
              <a:t>‹#›</a:t>
            </a:fld>
            <a:endParaRPr lang="en-US"/>
          </a:p>
        </p:txBody>
      </p:sp>
      <p:cxnSp>
        <p:nvCxnSpPr>
          <p:cNvPr id="7" name="Straight Connector 6"/>
          <p:cNvCxnSpPr/>
          <p:nvPr userDrawn="1"/>
        </p:nvCxnSpPr>
        <p:spPr>
          <a:xfrm>
            <a:off x="457203" y="1539702"/>
            <a:ext cx="822959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1" cap="all" spc="-300">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000" spc="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E2DD03FE-F320-7541-94A4-4805CD1D1E75}"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A5615-35F0-4D4B-A69D-CB3D9E98B3FD}"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rotWithShape="1">
          <a:blip r:embed="rId2"/>
          <a:srcRect r="58533"/>
          <a:stretch/>
        </p:blipFill>
        <p:spPr>
          <a:xfrm>
            <a:off x="7894349" y="6230960"/>
            <a:ext cx="1200727" cy="533400"/>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DD03FE-F320-7541-94A4-4805CD1D1E75}" type="datetimeFigureOut">
              <a:rPr lang="en-US" smtClean="0"/>
              <a:t>3/9/2016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A5615-35F0-4D4B-A69D-CB3D9E98B3FD}" type="slidenum">
              <a:rPr lang="en-US" smtClean="0"/>
              <a:t>‹#›</a:t>
            </a:fld>
            <a:endParaRPr lang="en-US"/>
          </a:p>
        </p:txBody>
      </p:sp>
      <p:cxnSp>
        <p:nvCxnSpPr>
          <p:cNvPr id="8" name="Straight Connector 7"/>
          <p:cNvCxnSpPr/>
          <p:nvPr userDrawn="1"/>
        </p:nvCxnSpPr>
        <p:spPr>
          <a:xfrm>
            <a:off x="457203" y="1539702"/>
            <a:ext cx="822959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DD03FE-F320-7541-94A4-4805CD1D1E75}" type="datetimeFigureOut">
              <a:rPr lang="en-US" smtClean="0"/>
              <a:t>3/9/2016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4A5615-35F0-4D4B-A69D-CB3D9E98B3FD}"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DD03FE-F320-7541-94A4-4805CD1D1E75}" type="datetimeFigureOut">
              <a:rPr lang="en-US" smtClean="0"/>
              <a:t>3/9/2016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4A5615-35F0-4D4B-A69D-CB3D9E98B3F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D03FE-F320-7541-94A4-4805CD1D1E75}" type="datetimeFigureOut">
              <a:rPr lang="en-US" smtClean="0"/>
              <a:t>3/9/2016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4A5615-35F0-4D4B-A69D-CB3D9E98B3F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D03FE-F320-7541-94A4-4805CD1D1E75}" type="datetimeFigureOut">
              <a:rPr lang="en-US" smtClean="0"/>
              <a:t>3/9/2016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A5615-35F0-4D4B-A69D-CB3D9E98B3FD}"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D03FE-F320-7541-94A4-4805CD1D1E75}" type="datetimeFigureOut">
              <a:rPr lang="en-US" smtClean="0"/>
              <a:t>3/9/2016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A5615-35F0-4D4B-A69D-CB3D9E98B3F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rgbClr val="5B9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B9FBD"/>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E2DD03FE-F320-7541-94A4-4805CD1D1E75}" type="datetimeFigureOut">
              <a:rPr lang="en-US" smtClean="0"/>
              <a:t>3/9/2016</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D54A5615-35F0-4D4B-A69D-CB3D9E98B3F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spcBef>
          <a:spcPct val="0"/>
        </a:spcBef>
        <a:buNone/>
        <a:defRPr sz="4000" b="1" kern="1200" spc="-15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rgbClr val="4B839C"/>
        </a:buClr>
        <a:buSzPct val="117000"/>
        <a:buFont typeface="Arial"/>
        <a:buChar char="•"/>
        <a:defRPr sz="2400" b="0" i="0" kern="1200">
          <a:solidFill>
            <a:srgbClr val="4B839C"/>
          </a:solidFill>
          <a:latin typeface="+mn-lt"/>
          <a:ea typeface="+mn-ea"/>
          <a:cs typeface="Georgia"/>
        </a:defRPr>
      </a:lvl1pPr>
      <a:lvl2pPr marL="457200" indent="-182880" algn="l" defTabSz="914400" rtl="0" eaLnBrk="1" latinLnBrk="0" hangingPunct="1">
        <a:spcBef>
          <a:spcPct val="20000"/>
        </a:spcBef>
        <a:buClr>
          <a:srgbClr val="4B839C"/>
        </a:buClr>
        <a:buSzPct val="101000"/>
        <a:buFont typeface="Wingdings" charset="2"/>
        <a:buChar char="§"/>
        <a:defRPr sz="2000" b="0" i="0" kern="1200">
          <a:solidFill>
            <a:srgbClr val="4B839C"/>
          </a:solidFill>
          <a:latin typeface="+mn-lt"/>
          <a:ea typeface="+mn-ea"/>
          <a:cs typeface="Georgia"/>
        </a:defRPr>
      </a:lvl2pPr>
      <a:lvl3pPr marL="731520" indent="-182880" algn="l" defTabSz="914400" rtl="0" eaLnBrk="1" latinLnBrk="0" hangingPunct="1">
        <a:spcBef>
          <a:spcPct val="20000"/>
        </a:spcBef>
        <a:buClr>
          <a:srgbClr val="4B839C"/>
        </a:buClr>
        <a:buSzPct val="70000"/>
        <a:buFont typeface="Wingdings" charset="2"/>
        <a:buChar char="Ø"/>
        <a:defRPr sz="1800" b="0" i="0" kern="1200">
          <a:solidFill>
            <a:srgbClr val="4B839C"/>
          </a:solidFill>
          <a:latin typeface="+mn-lt"/>
          <a:ea typeface="+mn-ea"/>
          <a:cs typeface="Georgia"/>
        </a:defRPr>
      </a:lvl3pPr>
      <a:lvl4pPr marL="1005840" indent="-182880" algn="l" defTabSz="914400" rtl="0" eaLnBrk="1" latinLnBrk="0" hangingPunct="1">
        <a:spcBef>
          <a:spcPct val="20000"/>
        </a:spcBef>
        <a:buClr>
          <a:srgbClr val="4B839C"/>
        </a:buClr>
        <a:buFont typeface="Arial" pitchFamily="34" charset="0"/>
        <a:buChar char="•"/>
        <a:defRPr sz="1600" b="0" i="0" kern="1200">
          <a:solidFill>
            <a:srgbClr val="4B839C"/>
          </a:solidFill>
          <a:latin typeface="+mn-lt"/>
          <a:ea typeface="+mn-ea"/>
          <a:cs typeface="Georgia"/>
        </a:defRPr>
      </a:lvl4pPr>
      <a:lvl5pPr marL="1188720" indent="-137160" algn="l" defTabSz="914400" rtl="0" eaLnBrk="1" latinLnBrk="0" hangingPunct="1">
        <a:spcBef>
          <a:spcPct val="20000"/>
        </a:spcBef>
        <a:buClr>
          <a:srgbClr val="4B839C"/>
        </a:buClr>
        <a:buSzPct val="100000"/>
        <a:buFont typeface="Arial" pitchFamily="34" charset="0"/>
        <a:buChar char="•"/>
        <a:defRPr sz="1400" b="0" i="0" kern="1200" baseline="0">
          <a:solidFill>
            <a:srgbClr val="4B839C"/>
          </a:solidFill>
          <a:latin typeface="+mn-lt"/>
          <a:ea typeface="+mn-ea"/>
          <a:cs typeface="Georgia"/>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www.themanufacturinginstitute.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Building the Manufacturing Talent </a:t>
            </a:r>
            <a:r>
              <a:rPr lang="en-US" dirty="0" smtClean="0"/>
              <a:t>Pipeline</a:t>
            </a:r>
            <a:endParaRPr lang="en-US" dirty="0"/>
          </a:p>
        </p:txBody>
      </p:sp>
      <p:sp>
        <p:nvSpPr>
          <p:cNvPr id="3" name="Subtitle 2"/>
          <p:cNvSpPr>
            <a:spLocks noGrp="1"/>
          </p:cNvSpPr>
          <p:nvPr>
            <p:ph type="subTitle" idx="1"/>
          </p:nvPr>
        </p:nvSpPr>
        <p:spPr/>
        <p:txBody>
          <a:bodyPr/>
          <a:lstStyle/>
          <a:p>
            <a:r>
              <a:rPr lang="en-US" dirty="0" smtClean="0">
                <a:solidFill>
                  <a:srgbClr val="4B839C"/>
                </a:solidFill>
                <a:latin typeface="+mn-lt"/>
              </a:rPr>
              <a:t>C</a:t>
            </a:r>
            <a:r>
              <a:rPr lang="en-US" baseline="30000" dirty="0" smtClean="0">
                <a:solidFill>
                  <a:srgbClr val="4B839C"/>
                </a:solidFill>
                <a:latin typeface="+mn-lt"/>
              </a:rPr>
              <a:t>3</a:t>
            </a:r>
            <a:r>
              <a:rPr lang="en-US" dirty="0" smtClean="0">
                <a:solidFill>
                  <a:srgbClr val="4B839C"/>
                </a:solidFill>
                <a:latin typeface="+mn-lt"/>
              </a:rPr>
              <a:t>BC</a:t>
            </a:r>
            <a:endParaRPr lang="en-US" dirty="0">
              <a:solidFill>
                <a:srgbClr val="4B839C"/>
              </a:solidFill>
              <a:latin typeface="+mn-lt"/>
            </a:endParaRPr>
          </a:p>
        </p:txBody>
      </p:sp>
    </p:spTree>
    <p:extLst>
      <p:ext uri="{BB962C8B-B14F-4D97-AF65-F5344CB8AC3E}">
        <p14:creationId xmlns:p14="http://schemas.microsoft.com/office/powerpoint/2010/main" val="4061523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HIGHLIGHTS: SLCC</a:t>
            </a:r>
            <a:endParaRPr lang="en-US" dirty="0"/>
          </a:p>
        </p:txBody>
      </p:sp>
      <p:sp>
        <p:nvSpPr>
          <p:cNvPr id="3" name="Content Placeholder 2"/>
          <p:cNvSpPr>
            <a:spLocks noGrp="1"/>
          </p:cNvSpPr>
          <p:nvPr>
            <p:ph idx="1"/>
          </p:nvPr>
        </p:nvSpPr>
        <p:spPr>
          <a:xfrm>
            <a:off x="457200" y="1706082"/>
            <a:ext cx="8229600" cy="4770918"/>
          </a:xfrm>
        </p:spPr>
        <p:txBody>
          <a:bodyPr>
            <a:normAutofit fontScale="85000" lnSpcReduction="20000"/>
          </a:bodyPr>
          <a:lstStyle/>
          <a:p>
            <a:r>
              <a:rPr lang="en-US" dirty="0"/>
              <a:t>E</a:t>
            </a:r>
            <a:r>
              <a:rPr lang="en-US" dirty="0" smtClean="0"/>
              <a:t>very Quality Assurance employee at </a:t>
            </a:r>
            <a:r>
              <a:rPr lang="en-US" dirty="0" err="1" smtClean="0"/>
              <a:t>BioFire</a:t>
            </a:r>
            <a:r>
              <a:rPr lang="en-US" dirty="0" smtClean="0"/>
              <a:t> </a:t>
            </a:r>
            <a:r>
              <a:rPr lang="en-US" dirty="0"/>
              <a:t>has the option to take the SLCC program, and it is strongly encouraged for lower level employees for promotion capabilities</a:t>
            </a:r>
            <a:r>
              <a:rPr lang="en-US" dirty="0" smtClean="0"/>
              <a:t>.</a:t>
            </a:r>
          </a:p>
          <a:p>
            <a:endParaRPr lang="en-US" dirty="0" smtClean="0"/>
          </a:p>
          <a:p>
            <a:r>
              <a:rPr lang="en-US" dirty="0"/>
              <a:t>“I have promoted people that have attended and I do believe it has increased their confidence, skill set and their ability to feel like a real QA person.” </a:t>
            </a:r>
            <a:endParaRPr lang="en-US" dirty="0" smtClean="0"/>
          </a:p>
          <a:p>
            <a:endParaRPr lang="en-US" dirty="0"/>
          </a:p>
          <a:p>
            <a:r>
              <a:rPr lang="en-US" dirty="0" smtClean="0"/>
              <a:t>Investing in their future.</a:t>
            </a:r>
          </a:p>
          <a:p>
            <a:endParaRPr lang="en-US" dirty="0" smtClean="0"/>
          </a:p>
          <a:p>
            <a:r>
              <a:rPr lang="en-US" dirty="0" smtClean="0"/>
              <a:t>ATL </a:t>
            </a:r>
            <a:r>
              <a:rPr lang="en-US" dirty="0"/>
              <a:t>T</a:t>
            </a:r>
            <a:r>
              <a:rPr lang="en-US" dirty="0" smtClean="0"/>
              <a:t>echnology experiences 50% savings on training costs from SLCC</a:t>
            </a:r>
          </a:p>
          <a:p>
            <a:endParaRPr lang="en-US" dirty="0"/>
          </a:p>
          <a:p>
            <a:r>
              <a:rPr lang="en-US" dirty="0"/>
              <a:t>1% pay raise </a:t>
            </a:r>
            <a:r>
              <a:rPr lang="en-US" dirty="0" smtClean="0"/>
              <a:t>for </a:t>
            </a:r>
            <a:r>
              <a:rPr lang="en-US" dirty="0"/>
              <a:t>every class his employees take </a:t>
            </a:r>
            <a:endParaRPr lang="en-US" dirty="0" smtClean="0"/>
          </a:p>
          <a:p>
            <a:endParaRPr lang="en-US" dirty="0"/>
          </a:p>
          <a:p>
            <a:r>
              <a:rPr lang="en-US" dirty="0" smtClean="0"/>
              <a:t>CEO took course himself and </a:t>
            </a:r>
            <a:r>
              <a:rPr lang="en-US" dirty="0"/>
              <a:t>found </a:t>
            </a:r>
            <a:r>
              <a:rPr lang="en-US" dirty="0" smtClean="0"/>
              <a:t>instructors </a:t>
            </a:r>
            <a:r>
              <a:rPr lang="en-US" dirty="0"/>
              <a:t>to be “outstanding.” </a:t>
            </a:r>
          </a:p>
          <a:p>
            <a:endParaRPr lang="en-US" dirty="0"/>
          </a:p>
          <a:p>
            <a:endParaRPr lang="en-US" dirty="0" smtClean="0"/>
          </a:p>
          <a:p>
            <a:endParaRPr lang="en-US" dirty="0"/>
          </a:p>
        </p:txBody>
      </p:sp>
    </p:spTree>
    <p:extLst>
      <p:ext uri="{BB962C8B-B14F-4D97-AF65-F5344CB8AC3E}">
        <p14:creationId xmlns:p14="http://schemas.microsoft.com/office/powerpoint/2010/main" val="12191181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04 at 4.55.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2342" y="0"/>
            <a:ext cx="5341658" cy="6858000"/>
          </a:xfrm>
          <a:prstGeom prst="rect">
            <a:avLst/>
          </a:prstGeom>
        </p:spPr>
      </p:pic>
      <p:pic>
        <p:nvPicPr>
          <p:cNvPr id="5" name="Picture 4" descr="DSC_0217.JPG"/>
          <p:cNvPicPr>
            <a:picLocks noChangeAspect="1"/>
          </p:cNvPicPr>
          <p:nvPr/>
        </p:nvPicPr>
        <p:blipFill rotWithShape="1">
          <a:blip r:embed="rId3">
            <a:extLst>
              <a:ext uri="{28A0092B-C50C-407E-A947-70E740481C1C}">
                <a14:useLocalDpi xmlns:a14="http://schemas.microsoft.com/office/drawing/2010/main" val="0"/>
              </a:ext>
            </a:extLst>
          </a:blip>
          <a:srcRect l="5713" t="17844" r="5074" b="11772"/>
          <a:stretch/>
        </p:blipFill>
        <p:spPr>
          <a:xfrm>
            <a:off x="153950" y="1795876"/>
            <a:ext cx="5208648" cy="2732296"/>
          </a:xfrm>
          <a:prstGeom prst="rect">
            <a:avLst/>
          </a:prstGeom>
        </p:spPr>
      </p:pic>
    </p:spTree>
    <p:extLst>
      <p:ext uri="{BB962C8B-B14F-4D97-AF65-F5344CB8AC3E}">
        <p14:creationId xmlns:p14="http://schemas.microsoft.com/office/powerpoint/2010/main" val="13083586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HIGHLIGHTS: ST. PETES</a:t>
            </a:r>
            <a:endParaRPr lang="en-US" dirty="0"/>
          </a:p>
        </p:txBody>
      </p:sp>
      <p:sp>
        <p:nvSpPr>
          <p:cNvPr id="3" name="Content Placeholder 2"/>
          <p:cNvSpPr>
            <a:spLocks noGrp="1"/>
          </p:cNvSpPr>
          <p:nvPr>
            <p:ph idx="1"/>
          </p:nvPr>
        </p:nvSpPr>
        <p:spPr>
          <a:xfrm>
            <a:off x="457200" y="1718910"/>
            <a:ext cx="8229600" cy="4758090"/>
          </a:xfrm>
        </p:spPr>
        <p:txBody>
          <a:bodyPr>
            <a:normAutofit lnSpcReduction="10000"/>
          </a:bodyPr>
          <a:lstStyle/>
          <a:p>
            <a:r>
              <a:rPr lang="en-US" dirty="0" err="1" smtClean="0"/>
              <a:t>BayCare</a:t>
            </a:r>
            <a:r>
              <a:rPr lang="en-US" dirty="0" smtClean="0"/>
              <a:t> employee is instructor in program, allowing them to </a:t>
            </a:r>
            <a:r>
              <a:rPr lang="en-US" dirty="0"/>
              <a:t>give input on designing the </a:t>
            </a:r>
            <a:r>
              <a:rPr lang="en-US" dirty="0" smtClean="0"/>
              <a:t>program </a:t>
            </a:r>
            <a:r>
              <a:rPr lang="en-US" dirty="0"/>
              <a:t>to meet their own needs. </a:t>
            </a:r>
            <a:endParaRPr lang="en-US" dirty="0" smtClean="0"/>
          </a:p>
          <a:p>
            <a:endParaRPr lang="en-US" dirty="0"/>
          </a:p>
          <a:p>
            <a:r>
              <a:rPr lang="en-US" dirty="0" smtClean="0"/>
              <a:t>St. Pete students make up 10% of their biomedical department.</a:t>
            </a:r>
          </a:p>
          <a:p>
            <a:endParaRPr lang="en-US" dirty="0"/>
          </a:p>
          <a:p>
            <a:r>
              <a:rPr lang="en-US" dirty="0" smtClean="0"/>
              <a:t>Bring in students once a quarter for training, networking, preparation, etc.</a:t>
            </a:r>
          </a:p>
          <a:p>
            <a:endParaRPr lang="en-US" dirty="0"/>
          </a:p>
          <a:p>
            <a:r>
              <a:rPr lang="en-US" dirty="0"/>
              <a:t>“The quality of candidates from St. </a:t>
            </a:r>
            <a:r>
              <a:rPr lang="en-US" dirty="0" err="1"/>
              <a:t>Petes</a:t>
            </a:r>
            <a:r>
              <a:rPr lang="en-US" dirty="0"/>
              <a:t> is much higher. This relationship helps us, and it helps them.” </a:t>
            </a:r>
          </a:p>
          <a:p>
            <a:pPr marL="0" indent="0">
              <a:buNone/>
            </a:pPr>
            <a:endParaRPr lang="en-US" dirty="0"/>
          </a:p>
        </p:txBody>
      </p:sp>
    </p:spTree>
    <p:extLst>
      <p:ext uri="{BB962C8B-B14F-4D97-AF65-F5344CB8AC3E}">
        <p14:creationId xmlns:p14="http://schemas.microsoft.com/office/powerpoint/2010/main" val="14238658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Expanding Relationships</a:t>
            </a:r>
            <a:endParaRPr lang="en-US" dirty="0"/>
          </a:p>
        </p:txBody>
      </p:sp>
      <p:sp>
        <p:nvSpPr>
          <p:cNvPr id="2" name="Content Placeholder 1"/>
          <p:cNvSpPr>
            <a:spLocks noGrp="1"/>
          </p:cNvSpPr>
          <p:nvPr>
            <p:ph idx="1"/>
          </p:nvPr>
        </p:nvSpPr>
        <p:spPr>
          <a:xfrm>
            <a:off x="457200" y="1975462"/>
            <a:ext cx="8229600" cy="4501537"/>
          </a:xfrm>
        </p:spPr>
        <p:txBody>
          <a:bodyPr>
            <a:normAutofit fontScale="85000" lnSpcReduction="10000"/>
          </a:bodyPr>
          <a:lstStyle/>
          <a:p>
            <a:r>
              <a:rPr lang="en-US" dirty="0" err="1" smtClean="0"/>
              <a:t>Baxalta</a:t>
            </a:r>
            <a:r>
              <a:rPr lang="en-US" dirty="0" smtClean="0"/>
              <a:t> – </a:t>
            </a:r>
            <a:r>
              <a:rPr lang="en-US" dirty="0"/>
              <a:t>continue training certificate program </a:t>
            </a:r>
            <a:endParaRPr lang="en-US" dirty="0" smtClean="0"/>
          </a:p>
          <a:p>
            <a:endParaRPr lang="en-US" dirty="0"/>
          </a:p>
          <a:p>
            <a:r>
              <a:rPr lang="en-US" dirty="0" smtClean="0"/>
              <a:t>SLCC – using instructors to reach their companies</a:t>
            </a:r>
          </a:p>
          <a:p>
            <a:endParaRPr lang="en-US" dirty="0"/>
          </a:p>
          <a:p>
            <a:r>
              <a:rPr lang="en-US" dirty="0" err="1" smtClean="0"/>
              <a:t>BioFire</a:t>
            </a:r>
            <a:r>
              <a:rPr lang="en-US" dirty="0" smtClean="0"/>
              <a:t> using training for QA department, but what about others?</a:t>
            </a:r>
          </a:p>
          <a:p>
            <a:endParaRPr lang="en-US" dirty="0"/>
          </a:p>
          <a:p>
            <a:r>
              <a:rPr lang="en-US" dirty="0" smtClean="0"/>
              <a:t>Biomedical Society</a:t>
            </a:r>
          </a:p>
          <a:p>
            <a:endParaRPr lang="en-US" dirty="0"/>
          </a:p>
          <a:p>
            <a:r>
              <a:rPr lang="en-US" dirty="0" smtClean="0"/>
              <a:t>Reaching out to suppliers</a:t>
            </a:r>
          </a:p>
          <a:p>
            <a:endParaRPr lang="en-US" dirty="0"/>
          </a:p>
          <a:p>
            <a:r>
              <a:rPr lang="en-US" dirty="0" smtClean="0"/>
              <a:t>MEPs</a:t>
            </a:r>
          </a:p>
          <a:p>
            <a:endParaRPr lang="en-US" dirty="0"/>
          </a:p>
          <a:p>
            <a:r>
              <a:rPr lang="en-US" b="1" u="sng" dirty="0" smtClean="0"/>
              <a:t>Track numbers!</a:t>
            </a:r>
            <a:endParaRPr lang="en-US" b="1" u="sng" dirty="0"/>
          </a:p>
        </p:txBody>
      </p:sp>
    </p:spTree>
    <p:extLst>
      <p:ext uri="{BB962C8B-B14F-4D97-AF65-F5344CB8AC3E}">
        <p14:creationId xmlns:p14="http://schemas.microsoft.com/office/powerpoint/2010/main" val="36803133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Dissemination Plan</a:t>
            </a:r>
            <a:endParaRPr lang="en-US" dirty="0"/>
          </a:p>
        </p:txBody>
      </p:sp>
      <p:sp>
        <p:nvSpPr>
          <p:cNvPr id="3" name="Content Placeholder 2"/>
          <p:cNvSpPr>
            <a:spLocks noGrp="1"/>
          </p:cNvSpPr>
          <p:nvPr>
            <p:ph idx="1"/>
          </p:nvPr>
        </p:nvSpPr>
        <p:spPr>
          <a:xfrm>
            <a:off x="457200" y="1975462"/>
            <a:ext cx="8229600" cy="4501537"/>
          </a:xfrm>
        </p:spPr>
        <p:txBody>
          <a:bodyPr/>
          <a:lstStyle/>
          <a:p>
            <a:r>
              <a:rPr lang="en-US" dirty="0"/>
              <a:t>Distributing print-ready files</a:t>
            </a:r>
          </a:p>
          <a:p>
            <a:pPr marL="0" indent="0">
              <a:buNone/>
            </a:pPr>
            <a:endParaRPr lang="en-US" dirty="0"/>
          </a:p>
          <a:p>
            <a:r>
              <a:rPr lang="en-US" dirty="0" smtClean="0"/>
              <a:t>Releasing on “Best Practices” webpage for both companies and educators</a:t>
            </a:r>
          </a:p>
          <a:p>
            <a:endParaRPr lang="en-US" dirty="0"/>
          </a:p>
          <a:p>
            <a:r>
              <a:rPr lang="en-US" dirty="0"/>
              <a:t>PR push using NAM contacts and Institute contacts</a:t>
            </a:r>
          </a:p>
          <a:p>
            <a:endParaRPr lang="en-US" dirty="0"/>
          </a:p>
          <a:p>
            <a:endParaRPr lang="en-US" dirty="0"/>
          </a:p>
        </p:txBody>
      </p:sp>
    </p:spTree>
    <p:extLst>
      <p:ext uri="{BB962C8B-B14F-4D97-AF65-F5344CB8AC3E}">
        <p14:creationId xmlns:p14="http://schemas.microsoft.com/office/powerpoint/2010/main" val="3313211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508863"/>
            <a:ext cx="8229600" cy="990600"/>
          </a:xfrm>
        </p:spPr>
        <p:txBody>
          <a:bodyPr/>
          <a:lstStyle/>
          <a:p>
            <a:r>
              <a:rPr lang="en-US" dirty="0" smtClean="0"/>
              <a:t>Questions?</a:t>
            </a:r>
            <a:endParaRPr lang="en-US" dirty="0"/>
          </a:p>
        </p:txBody>
      </p:sp>
    </p:spTree>
    <p:extLst>
      <p:ext uri="{BB962C8B-B14F-4D97-AF65-F5344CB8AC3E}">
        <p14:creationId xmlns:p14="http://schemas.microsoft.com/office/powerpoint/2010/main" val="27805343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45720" lvl="0" indent="0" algn="ctr">
              <a:buNone/>
            </a:pPr>
            <a:r>
              <a:rPr lang="en-US" sz="2800" dirty="0" smtClean="0">
                <a:latin typeface="+mn-lt"/>
              </a:rPr>
              <a:t>Cristina Crawford</a:t>
            </a:r>
          </a:p>
          <a:p>
            <a:pPr marL="45720" lvl="0" indent="0" algn="ctr">
              <a:buNone/>
            </a:pPr>
            <a:r>
              <a:rPr lang="en-US" sz="2800" dirty="0" smtClean="0"/>
              <a:t>Program Coordinator</a:t>
            </a:r>
            <a:endParaRPr lang="en-US" sz="2800" dirty="0" smtClean="0">
              <a:latin typeface="+mn-lt"/>
            </a:endParaRPr>
          </a:p>
          <a:p>
            <a:pPr marL="45720" lvl="0" indent="0" algn="ctr">
              <a:buNone/>
            </a:pPr>
            <a:r>
              <a:rPr lang="en-US" sz="2800" dirty="0" smtClean="0">
                <a:latin typeface="+mn-lt"/>
              </a:rPr>
              <a:t>The Manufacturing Institute</a:t>
            </a:r>
          </a:p>
          <a:p>
            <a:pPr marL="45720" indent="0" algn="ctr">
              <a:buNone/>
            </a:pPr>
            <a:r>
              <a:rPr lang="en-US" sz="2800" dirty="0" smtClean="0">
                <a:latin typeface="+mn-lt"/>
              </a:rPr>
              <a:t>E-mail: </a:t>
            </a:r>
            <a:r>
              <a:rPr lang="en-US" sz="2800" dirty="0" err="1" smtClean="0"/>
              <a:t>ccrawford</a:t>
            </a:r>
            <a:r>
              <a:rPr lang="en-US" sz="2800" dirty="0" err="1" smtClean="0">
                <a:latin typeface="+mn-lt"/>
              </a:rPr>
              <a:t>@nam.org</a:t>
            </a:r>
            <a:endParaRPr lang="en-US" sz="2800" dirty="0" smtClean="0">
              <a:latin typeface="+mn-lt"/>
            </a:endParaRPr>
          </a:p>
          <a:p>
            <a:pPr marL="45720" indent="0" algn="ctr">
              <a:buNone/>
            </a:pPr>
            <a:r>
              <a:rPr lang="en-US" sz="2800" dirty="0" smtClean="0">
                <a:latin typeface="+mn-lt"/>
                <a:hlinkClick r:id="rId3"/>
              </a:rPr>
              <a:t>www.themanufacturinginstitute.org</a:t>
            </a:r>
            <a:endParaRPr lang="en-US" sz="2800" dirty="0" smtClean="0">
              <a:latin typeface="+mn-lt"/>
            </a:endParaRPr>
          </a:p>
          <a:p>
            <a:pPr marL="45720" indent="0" algn="ctr">
              <a:buNone/>
            </a:pPr>
            <a:r>
              <a:rPr lang="en-US" sz="2800" dirty="0" smtClean="0">
                <a:latin typeface="+mn-lt"/>
              </a:rPr>
              <a:t>@</a:t>
            </a:r>
            <a:r>
              <a:rPr lang="en-US" sz="2800" dirty="0" err="1" smtClean="0">
                <a:latin typeface="+mn-lt"/>
              </a:rPr>
              <a:t>TheMfgInstitute</a:t>
            </a:r>
            <a:endParaRPr lang="en-US" sz="2800" dirty="0" smtClean="0">
              <a:latin typeface="+mn-lt"/>
            </a:endParaRPr>
          </a:p>
        </p:txBody>
      </p:sp>
      <p:sp>
        <p:nvSpPr>
          <p:cNvPr id="3" name="Title 2"/>
          <p:cNvSpPr>
            <a:spLocks noGrp="1"/>
          </p:cNvSpPr>
          <p:nvPr>
            <p:ph type="title"/>
          </p:nvPr>
        </p:nvSpPr>
        <p:spPr/>
        <p:txBody>
          <a:bodyPr/>
          <a:lstStyle/>
          <a:p>
            <a:r>
              <a:rPr lang="en-US" dirty="0" smtClean="0"/>
              <a:t>Contact Information</a:t>
            </a:r>
            <a:endParaRPr lang="en-US" dirty="0"/>
          </a:p>
        </p:txBody>
      </p:sp>
      <p:pic>
        <p:nvPicPr>
          <p:cNvPr id="6" name="Picture 2"/>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2567041" y="4336882"/>
            <a:ext cx="480684" cy="4123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77810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MI_mark.pd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57837" y="1373936"/>
            <a:ext cx="4454979" cy="2809082"/>
          </a:xfrm>
          <a:prstGeom prst="rect">
            <a:avLst/>
          </a:prstGeom>
          <a:noFill/>
          <a:ln>
            <a:noFill/>
          </a:ln>
          <a:effectLst>
            <a:outerShdw blurRad="355600" dist="177800" dir="5400000" algn="ctr" rotWithShape="0">
              <a:srgbClr val="000000">
                <a:alpha val="50084"/>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cmpd="sng">
                <a:solidFill>
                  <a:srgbClr val="000000"/>
                </a:solidFill>
                <a:prstDash val="solid"/>
                <a:miter lim="0"/>
                <a:headEnd type="none" w="med" len="med"/>
                <a:tailEnd type="none" w="med" len="med"/>
              </a14:hiddenLine>
            </a:ext>
          </a:extLst>
        </p:spPr>
      </p:pic>
      <p:sp>
        <p:nvSpPr>
          <p:cNvPr id="4101" name="AutoShape 5"/>
          <p:cNvSpPr>
            <a:spLocks/>
          </p:cNvSpPr>
          <p:nvPr/>
        </p:nvSpPr>
        <p:spPr bwMode="auto">
          <a:xfrm>
            <a:off x="254000" y="4598068"/>
            <a:ext cx="8547099" cy="1030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0004" tIns="30004" rIns="30004" bIns="30004" anchor="ctr"/>
          <a:lstStyle/>
          <a:p>
            <a:pPr algn="ctr"/>
            <a:r>
              <a:rPr lang="en-US" sz="5300" b="1" dirty="0">
                <a:solidFill>
                  <a:srgbClr val="4B839C"/>
                </a:solidFill>
              </a:rPr>
              <a:t>The </a:t>
            </a:r>
            <a:r>
              <a:rPr lang="en-US" sz="5300" b="1" dirty="0" smtClean="0">
                <a:solidFill>
                  <a:srgbClr val="4B839C"/>
                </a:solidFill>
              </a:rPr>
              <a:t>Manufacturers’ </a:t>
            </a:r>
            <a:r>
              <a:rPr lang="en-US" sz="5300" b="1" dirty="0">
                <a:solidFill>
                  <a:srgbClr val="4B839C"/>
                </a:solidFill>
              </a:rPr>
              <a:t>501(c)3</a:t>
            </a:r>
            <a:endParaRPr lang="en-US" dirty="0">
              <a:solidFill>
                <a:srgbClr val="4B839C"/>
              </a:solidFill>
            </a:endParaRPr>
          </a:p>
        </p:txBody>
      </p:sp>
    </p:spTree>
    <p:extLst>
      <p:ext uri="{BB962C8B-B14F-4D97-AF65-F5344CB8AC3E}">
        <p14:creationId xmlns:p14="http://schemas.microsoft.com/office/powerpoint/2010/main" val="26935321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B839C"/>
                </a:solidFill>
              </a:rPr>
              <a:t>C3BC Update</a:t>
            </a:r>
            <a:endParaRPr lang="en-US" dirty="0">
              <a:solidFill>
                <a:srgbClr val="4B839C"/>
              </a:solidFill>
            </a:endParaRPr>
          </a:p>
        </p:txBody>
      </p:sp>
      <p:sp>
        <p:nvSpPr>
          <p:cNvPr id="3" name="Content Placeholder 2"/>
          <p:cNvSpPr>
            <a:spLocks noGrp="1"/>
          </p:cNvSpPr>
          <p:nvPr>
            <p:ph idx="1"/>
          </p:nvPr>
        </p:nvSpPr>
        <p:spPr>
          <a:xfrm>
            <a:off x="457200" y="1857868"/>
            <a:ext cx="8229600" cy="4619131"/>
          </a:xfrm>
        </p:spPr>
        <p:txBody>
          <a:bodyPr>
            <a:normAutofit/>
          </a:bodyPr>
          <a:lstStyle/>
          <a:p>
            <a:pPr marL="0" indent="0">
              <a:buNone/>
            </a:pPr>
            <a:r>
              <a:rPr lang="en-US" b="1" dirty="0" smtClean="0">
                <a:solidFill>
                  <a:srgbClr val="0E495E"/>
                </a:solidFill>
              </a:rPr>
              <a:t>Completed Trips</a:t>
            </a:r>
          </a:p>
          <a:p>
            <a:pPr indent="-365760"/>
            <a:r>
              <a:rPr lang="en-US" dirty="0" smtClean="0">
                <a:solidFill>
                  <a:srgbClr val="0E495E"/>
                </a:solidFill>
              </a:rPr>
              <a:t>Los Angeles Valley College</a:t>
            </a:r>
          </a:p>
          <a:p>
            <a:pPr indent="-365760"/>
            <a:r>
              <a:rPr lang="en-US" dirty="0" smtClean="0">
                <a:solidFill>
                  <a:srgbClr val="0E495E"/>
                </a:solidFill>
              </a:rPr>
              <a:t>Forsyth Technical Community College</a:t>
            </a:r>
          </a:p>
          <a:p>
            <a:pPr indent="-365760"/>
            <a:r>
              <a:rPr lang="en-US" dirty="0" smtClean="0">
                <a:solidFill>
                  <a:srgbClr val="0E495E"/>
                </a:solidFill>
              </a:rPr>
              <a:t>Salt Lake Community College</a:t>
            </a:r>
          </a:p>
          <a:p>
            <a:pPr indent="-365760"/>
            <a:r>
              <a:rPr lang="en-US" dirty="0" smtClean="0">
                <a:solidFill>
                  <a:srgbClr val="0E495E"/>
                </a:solidFill>
              </a:rPr>
              <a:t>St. Petersburg College</a:t>
            </a:r>
          </a:p>
          <a:p>
            <a:pPr marL="0" indent="0">
              <a:buNone/>
            </a:pPr>
            <a:endParaRPr lang="en-US" dirty="0" smtClean="0">
              <a:solidFill>
                <a:srgbClr val="0E495E"/>
              </a:solidFill>
            </a:endParaRPr>
          </a:p>
        </p:txBody>
      </p:sp>
    </p:spTree>
    <p:extLst>
      <p:ext uri="{BB962C8B-B14F-4D97-AF65-F5344CB8AC3E}">
        <p14:creationId xmlns:p14="http://schemas.microsoft.com/office/powerpoint/2010/main" val="2691829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we’ve found…</a:t>
            </a:r>
            <a:endParaRPr lang="en-US" dirty="0"/>
          </a:p>
        </p:txBody>
      </p:sp>
      <p:sp>
        <p:nvSpPr>
          <p:cNvPr id="3" name="Content Placeholder 2"/>
          <p:cNvSpPr>
            <a:spLocks noGrp="1"/>
          </p:cNvSpPr>
          <p:nvPr>
            <p:ph idx="1"/>
          </p:nvPr>
        </p:nvSpPr>
        <p:spPr>
          <a:xfrm>
            <a:off x="2488861" y="1715652"/>
            <a:ext cx="6655139" cy="5262608"/>
          </a:xfrm>
        </p:spPr>
        <p:txBody>
          <a:bodyPr>
            <a:noAutofit/>
          </a:bodyPr>
          <a:lstStyle/>
          <a:p>
            <a:pPr>
              <a:spcBef>
                <a:spcPts val="0"/>
              </a:spcBef>
            </a:pPr>
            <a:r>
              <a:rPr lang="en-US" sz="1650" dirty="0"/>
              <a:t>O</a:t>
            </a:r>
            <a:r>
              <a:rPr lang="en-US" sz="1650" dirty="0" smtClean="0"/>
              <a:t>nly investing time. </a:t>
            </a:r>
            <a:r>
              <a:rPr lang="en-US" sz="1650" b="1" dirty="0"/>
              <a:t>R</a:t>
            </a:r>
            <a:r>
              <a:rPr lang="en-US" sz="1650" b="1" dirty="0" smtClean="0"/>
              <a:t>eturn </a:t>
            </a:r>
            <a:r>
              <a:rPr lang="en-US" sz="1650" b="1" dirty="0"/>
              <a:t>on investment </a:t>
            </a:r>
            <a:r>
              <a:rPr lang="en-US" sz="1650" dirty="0"/>
              <a:t>is priceless. </a:t>
            </a:r>
            <a:endParaRPr lang="en-US" sz="1650" dirty="0" smtClean="0"/>
          </a:p>
          <a:p>
            <a:pPr marL="0" indent="0">
              <a:spcBef>
                <a:spcPts val="0"/>
              </a:spcBef>
              <a:buNone/>
            </a:pPr>
            <a:endParaRPr lang="en-US" sz="1650" dirty="0" smtClean="0"/>
          </a:p>
          <a:p>
            <a:pPr>
              <a:spcBef>
                <a:spcPts val="0"/>
              </a:spcBef>
            </a:pPr>
            <a:r>
              <a:rPr lang="en-US" sz="1650" b="1" dirty="0" smtClean="0"/>
              <a:t>Reduced turnover</a:t>
            </a:r>
          </a:p>
          <a:p>
            <a:pPr>
              <a:spcBef>
                <a:spcPts val="0"/>
              </a:spcBef>
            </a:pPr>
            <a:endParaRPr lang="en-US" sz="1650" dirty="0"/>
          </a:p>
          <a:p>
            <a:pPr>
              <a:spcBef>
                <a:spcPts val="0"/>
              </a:spcBef>
            </a:pPr>
            <a:r>
              <a:rPr lang="en-US" sz="1650" b="1" dirty="0" smtClean="0"/>
              <a:t>Customize</a:t>
            </a:r>
            <a:r>
              <a:rPr lang="en-US" sz="1650" dirty="0" smtClean="0"/>
              <a:t> </a:t>
            </a:r>
            <a:r>
              <a:rPr lang="en-US" sz="1650" dirty="0"/>
              <a:t>training based on </a:t>
            </a:r>
            <a:r>
              <a:rPr lang="en-US" sz="1650" dirty="0" smtClean="0"/>
              <a:t>company’s </a:t>
            </a:r>
            <a:r>
              <a:rPr lang="en-US" sz="1650" dirty="0"/>
              <a:t>needs</a:t>
            </a:r>
          </a:p>
          <a:p>
            <a:pPr>
              <a:spcBef>
                <a:spcPts val="0"/>
              </a:spcBef>
            </a:pPr>
            <a:endParaRPr lang="en-US" sz="1650" dirty="0" smtClean="0"/>
          </a:p>
          <a:p>
            <a:pPr>
              <a:spcBef>
                <a:spcPts val="0"/>
              </a:spcBef>
            </a:pPr>
            <a:r>
              <a:rPr lang="en-US" sz="1650" dirty="0" smtClean="0"/>
              <a:t>Using programs for </a:t>
            </a:r>
            <a:r>
              <a:rPr lang="en-US" sz="1650" dirty="0"/>
              <a:t>incumbent worker </a:t>
            </a:r>
            <a:r>
              <a:rPr lang="en-US" sz="1650" dirty="0" smtClean="0"/>
              <a:t>training </a:t>
            </a:r>
          </a:p>
          <a:p>
            <a:pPr>
              <a:spcBef>
                <a:spcPts val="0"/>
              </a:spcBef>
            </a:pPr>
            <a:endParaRPr lang="en-US" sz="1650" dirty="0"/>
          </a:p>
          <a:p>
            <a:pPr>
              <a:spcBef>
                <a:spcPts val="0"/>
              </a:spcBef>
            </a:pPr>
            <a:r>
              <a:rPr lang="en-US" sz="1650" dirty="0" smtClean="0"/>
              <a:t>Gaining skills </a:t>
            </a:r>
            <a:r>
              <a:rPr lang="en-US" sz="1650" b="1" dirty="0" smtClean="0"/>
              <a:t>certifications</a:t>
            </a:r>
            <a:endParaRPr lang="en-US" sz="1650" b="1" dirty="0"/>
          </a:p>
          <a:p>
            <a:pPr>
              <a:spcBef>
                <a:spcPts val="0"/>
              </a:spcBef>
            </a:pPr>
            <a:endParaRPr lang="en-US" sz="1650" dirty="0" smtClean="0"/>
          </a:p>
          <a:p>
            <a:pPr>
              <a:spcBef>
                <a:spcPts val="0"/>
              </a:spcBef>
            </a:pPr>
            <a:r>
              <a:rPr lang="en-US" sz="1650" b="1" dirty="0"/>
              <a:t>S</a:t>
            </a:r>
            <a:r>
              <a:rPr lang="en-US" sz="1650" b="1" dirty="0" smtClean="0"/>
              <a:t>alary </a:t>
            </a:r>
            <a:r>
              <a:rPr lang="en-US" sz="1650" b="1" dirty="0"/>
              <a:t>increase </a:t>
            </a:r>
            <a:r>
              <a:rPr lang="en-US" sz="1650" dirty="0" smtClean="0"/>
              <a:t>for completers</a:t>
            </a:r>
          </a:p>
          <a:p>
            <a:pPr>
              <a:spcBef>
                <a:spcPts val="0"/>
              </a:spcBef>
            </a:pPr>
            <a:endParaRPr lang="en-US" sz="1650" b="1" dirty="0"/>
          </a:p>
          <a:p>
            <a:pPr>
              <a:spcBef>
                <a:spcPts val="0"/>
              </a:spcBef>
            </a:pPr>
            <a:r>
              <a:rPr lang="en-US" sz="1650" b="1" dirty="0" smtClean="0"/>
              <a:t>Investing in employees’ futures</a:t>
            </a:r>
          </a:p>
          <a:p>
            <a:pPr>
              <a:spcBef>
                <a:spcPts val="0"/>
              </a:spcBef>
            </a:pPr>
            <a:endParaRPr lang="en-US" sz="1650" dirty="0" smtClean="0"/>
          </a:p>
          <a:p>
            <a:pPr>
              <a:spcBef>
                <a:spcPts val="0"/>
              </a:spcBef>
            </a:pPr>
            <a:r>
              <a:rPr lang="en-US" sz="1650" dirty="0"/>
              <a:t>T</a:t>
            </a:r>
            <a:r>
              <a:rPr lang="en-US" sz="1650" dirty="0" smtClean="0"/>
              <a:t>raining </a:t>
            </a:r>
            <a:r>
              <a:rPr lang="en-US" sz="1650" dirty="0"/>
              <a:t>is </a:t>
            </a:r>
            <a:r>
              <a:rPr lang="en-US" sz="1650" b="1" dirty="0" smtClean="0"/>
              <a:t>saving</a:t>
            </a:r>
            <a:r>
              <a:rPr lang="en-US" sz="1650" dirty="0" smtClean="0"/>
              <a:t> companies’ money</a:t>
            </a:r>
          </a:p>
          <a:p>
            <a:pPr>
              <a:spcBef>
                <a:spcPts val="0"/>
              </a:spcBef>
            </a:pPr>
            <a:endParaRPr lang="en-US" sz="1650" dirty="0"/>
          </a:p>
          <a:p>
            <a:pPr>
              <a:spcBef>
                <a:spcPts val="0"/>
              </a:spcBef>
            </a:pPr>
            <a:r>
              <a:rPr lang="en-US" sz="1650" dirty="0" smtClean="0"/>
              <a:t>Using as talent supplier – better </a:t>
            </a:r>
            <a:r>
              <a:rPr lang="en-US" sz="1650" b="1" dirty="0" smtClean="0"/>
              <a:t>quality</a:t>
            </a:r>
            <a:r>
              <a:rPr lang="en-US" sz="1650" dirty="0" smtClean="0"/>
              <a:t> candidates</a:t>
            </a:r>
          </a:p>
          <a:p>
            <a:pPr>
              <a:spcBef>
                <a:spcPts val="0"/>
              </a:spcBef>
            </a:pPr>
            <a:endParaRPr lang="en-US" sz="1650" dirty="0"/>
          </a:p>
          <a:p>
            <a:pPr>
              <a:spcBef>
                <a:spcPts val="0"/>
              </a:spcBef>
            </a:pPr>
            <a:r>
              <a:rPr lang="en-US" sz="1650" dirty="0" smtClean="0"/>
              <a:t>Close-knit </a:t>
            </a:r>
            <a:r>
              <a:rPr lang="en-US" sz="1650" b="1" dirty="0" smtClean="0"/>
              <a:t>relationships</a:t>
            </a:r>
          </a:p>
        </p:txBody>
      </p:sp>
      <p:pic>
        <p:nvPicPr>
          <p:cNvPr id="7" name="Picture 6" descr="iconsppt-01.png"/>
          <p:cNvPicPr>
            <a:picLocks noChangeAspect="1"/>
          </p:cNvPicPr>
          <p:nvPr/>
        </p:nvPicPr>
        <p:blipFill rotWithShape="1">
          <a:blip r:embed="rId3">
            <a:extLst>
              <a:ext uri="{28A0092B-C50C-407E-A947-70E740481C1C}">
                <a14:useLocalDpi xmlns:a14="http://schemas.microsoft.com/office/drawing/2010/main" val="0"/>
              </a:ext>
            </a:extLst>
          </a:blip>
          <a:srcRect l="4542" r="59354"/>
          <a:stretch/>
        </p:blipFill>
        <p:spPr>
          <a:xfrm>
            <a:off x="357535" y="1715652"/>
            <a:ext cx="1818381" cy="5036469"/>
          </a:xfrm>
          <a:prstGeom prst="rect">
            <a:avLst/>
          </a:prstGeom>
        </p:spPr>
      </p:pic>
    </p:spTree>
    <p:extLst>
      <p:ext uri="{BB962C8B-B14F-4D97-AF65-F5344CB8AC3E}">
        <p14:creationId xmlns:p14="http://schemas.microsoft.com/office/powerpoint/2010/main" val="24005612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08 at 4.12.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456" y="508000"/>
            <a:ext cx="4906819" cy="6350000"/>
          </a:xfrm>
          <a:prstGeom prst="rect">
            <a:avLst/>
          </a:prstGeom>
        </p:spPr>
      </p:pic>
      <p:pic>
        <p:nvPicPr>
          <p:cNvPr id="2" name="Picture 1" descr="Screen Shot 2016-03-08 at 4.12.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747" y="508000"/>
            <a:ext cx="4889972" cy="6360160"/>
          </a:xfrm>
          <a:prstGeom prst="rect">
            <a:avLst/>
          </a:prstGeom>
        </p:spPr>
      </p:pic>
    </p:spTree>
    <p:extLst>
      <p:ext uri="{BB962C8B-B14F-4D97-AF65-F5344CB8AC3E}">
        <p14:creationId xmlns:p14="http://schemas.microsoft.com/office/powerpoint/2010/main" val="5319803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HIGHLIGHTS: LAVC</a:t>
            </a:r>
            <a:endParaRPr lang="en-US" dirty="0"/>
          </a:p>
        </p:txBody>
      </p:sp>
      <p:sp>
        <p:nvSpPr>
          <p:cNvPr id="3" name="Content Placeholder 2"/>
          <p:cNvSpPr>
            <a:spLocks noGrp="1"/>
          </p:cNvSpPr>
          <p:nvPr>
            <p:ph idx="1"/>
          </p:nvPr>
        </p:nvSpPr>
        <p:spPr>
          <a:xfrm>
            <a:off x="457200" y="1731736"/>
            <a:ext cx="8229600" cy="4745263"/>
          </a:xfrm>
        </p:spPr>
        <p:txBody>
          <a:bodyPr>
            <a:normAutofit fontScale="92500" lnSpcReduction="20000"/>
          </a:bodyPr>
          <a:lstStyle/>
          <a:p>
            <a:r>
              <a:rPr lang="en-US" dirty="0" err="1" smtClean="0"/>
              <a:t>Baxalta</a:t>
            </a:r>
            <a:r>
              <a:rPr lang="en-US" dirty="0" smtClean="0"/>
              <a:t> hires 80% - 85% of students coming out of LAVC Bridge </a:t>
            </a:r>
            <a:r>
              <a:rPr lang="en-US" dirty="0"/>
              <a:t>A</a:t>
            </a:r>
            <a:r>
              <a:rPr lang="en-US" dirty="0" smtClean="0"/>
              <a:t>cademy </a:t>
            </a:r>
          </a:p>
          <a:p>
            <a:endParaRPr lang="en-US" dirty="0" smtClean="0"/>
          </a:p>
          <a:p>
            <a:r>
              <a:rPr lang="en-US" dirty="0" err="1" smtClean="0"/>
              <a:t>Grifols</a:t>
            </a:r>
            <a:r>
              <a:rPr lang="en-US" dirty="0" smtClean="0"/>
              <a:t> hires 6 or 7 great candidates for only a couple days of staff time </a:t>
            </a:r>
          </a:p>
          <a:p>
            <a:endParaRPr lang="en-US" dirty="0" smtClean="0"/>
          </a:p>
          <a:p>
            <a:r>
              <a:rPr lang="en-US" dirty="0" err="1"/>
              <a:t>Grifols</a:t>
            </a:r>
            <a:r>
              <a:rPr lang="en-US" dirty="0"/>
              <a:t> hires the students as full time employees; rather than temps, and is particular about the employees they hire which results in a low 6.1% turnover rate. </a:t>
            </a:r>
          </a:p>
          <a:p>
            <a:endParaRPr lang="en-US" dirty="0" smtClean="0"/>
          </a:p>
          <a:p>
            <a:r>
              <a:rPr lang="en-US" dirty="0"/>
              <a:t>“LAVC provides such a great resource of diverse talent. They have connections, they can do the sourcing, and it really doesn’t cost us anything. I don’t have to hire another recruiter. It’s a win- win partnership for us,” said Liz Schulz, Director, Human Resources, </a:t>
            </a:r>
            <a:r>
              <a:rPr lang="en-US" dirty="0" err="1"/>
              <a:t>Baxalta</a:t>
            </a:r>
            <a:r>
              <a:rPr lang="en-US" dirty="0"/>
              <a:t>. </a:t>
            </a:r>
          </a:p>
          <a:p>
            <a:endParaRPr lang="en-US" dirty="0"/>
          </a:p>
        </p:txBody>
      </p:sp>
    </p:spTree>
    <p:extLst>
      <p:ext uri="{BB962C8B-B14F-4D97-AF65-F5344CB8AC3E}">
        <p14:creationId xmlns:p14="http://schemas.microsoft.com/office/powerpoint/2010/main" val="2101243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3-08 at 4.13.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151" y="548640"/>
            <a:ext cx="4832552" cy="6299200"/>
          </a:xfrm>
          <a:prstGeom prst="rect">
            <a:avLst/>
          </a:prstGeom>
        </p:spPr>
      </p:pic>
      <p:pic>
        <p:nvPicPr>
          <p:cNvPr id="4" name="Picture 3" descr="Screen Shot 2016-03-08 at 4.13.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4" y="558800"/>
            <a:ext cx="4876459" cy="6299200"/>
          </a:xfrm>
          <a:prstGeom prst="rect">
            <a:avLst/>
          </a:prstGeom>
        </p:spPr>
      </p:pic>
    </p:spTree>
    <p:extLst>
      <p:ext uri="{BB962C8B-B14F-4D97-AF65-F5344CB8AC3E}">
        <p14:creationId xmlns:p14="http://schemas.microsoft.com/office/powerpoint/2010/main" val="8010560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HIGHLIGHTS: FORSYTH TECH</a:t>
            </a:r>
            <a:endParaRPr lang="en-US" dirty="0"/>
          </a:p>
        </p:txBody>
      </p:sp>
      <p:sp>
        <p:nvSpPr>
          <p:cNvPr id="3" name="Content Placeholder 2"/>
          <p:cNvSpPr>
            <a:spLocks noGrp="1"/>
          </p:cNvSpPr>
          <p:nvPr>
            <p:ph idx="1"/>
          </p:nvPr>
        </p:nvSpPr>
        <p:spPr>
          <a:xfrm>
            <a:off x="457200" y="1847186"/>
            <a:ext cx="8229600" cy="4629814"/>
          </a:xfrm>
        </p:spPr>
        <p:txBody>
          <a:bodyPr>
            <a:normAutofit fontScale="92500"/>
          </a:bodyPr>
          <a:lstStyle/>
          <a:p>
            <a:r>
              <a:rPr lang="en-US" dirty="0" smtClean="0"/>
              <a:t>2 year relationship with </a:t>
            </a:r>
            <a:r>
              <a:rPr lang="en-US" dirty="0" err="1" smtClean="0"/>
              <a:t>Herbalife</a:t>
            </a:r>
            <a:endParaRPr lang="en-US" dirty="0" smtClean="0"/>
          </a:p>
          <a:p>
            <a:pPr marL="0" indent="0">
              <a:buNone/>
            </a:pPr>
            <a:endParaRPr lang="en-US" b="1" dirty="0"/>
          </a:p>
          <a:p>
            <a:r>
              <a:rPr lang="en-US" b="1" dirty="0" smtClean="0"/>
              <a:t>Every </a:t>
            </a:r>
            <a:r>
              <a:rPr lang="en-US" b="1" dirty="0"/>
              <a:t>employee </a:t>
            </a:r>
            <a:r>
              <a:rPr lang="en-US" dirty="0"/>
              <a:t>must receive </a:t>
            </a:r>
            <a:r>
              <a:rPr lang="en-US" dirty="0" smtClean="0"/>
              <a:t>5 hours </a:t>
            </a:r>
            <a:r>
              <a:rPr lang="en-US" dirty="0"/>
              <a:t>of GMP </a:t>
            </a:r>
            <a:r>
              <a:rPr lang="en-US" dirty="0" smtClean="0"/>
              <a:t>and </a:t>
            </a:r>
            <a:r>
              <a:rPr lang="en-US" dirty="0"/>
              <a:t>Safety training from Forsyth Tech as an introductory training. </a:t>
            </a:r>
            <a:endParaRPr lang="en-US" dirty="0" smtClean="0"/>
          </a:p>
          <a:p>
            <a:endParaRPr lang="en-US" dirty="0"/>
          </a:p>
          <a:p>
            <a:r>
              <a:rPr lang="en-US" dirty="0"/>
              <a:t>After successful completion of an initial work period, operators may be eligible to go through level 1 of the "toolbox training" and may receive a salary increase if they successfully complete the program. </a:t>
            </a:r>
          </a:p>
          <a:p>
            <a:endParaRPr lang="en-US" dirty="0"/>
          </a:p>
          <a:p>
            <a:r>
              <a:rPr lang="en-US" dirty="0"/>
              <a:t>Employees have gone through the program and have seen promotions. </a:t>
            </a:r>
          </a:p>
          <a:p>
            <a:pPr marL="0" indent="0">
              <a:buNone/>
            </a:pPr>
            <a:endParaRPr lang="en-US" dirty="0"/>
          </a:p>
        </p:txBody>
      </p:sp>
    </p:spTree>
    <p:extLst>
      <p:ext uri="{BB962C8B-B14F-4D97-AF65-F5344CB8AC3E}">
        <p14:creationId xmlns:p14="http://schemas.microsoft.com/office/powerpoint/2010/main" val="9961920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02 at 3.04.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528" y="0"/>
            <a:ext cx="5259689" cy="6858000"/>
          </a:xfrm>
          <a:prstGeom prst="rect">
            <a:avLst/>
          </a:prstGeom>
        </p:spPr>
      </p:pic>
      <p:pic>
        <p:nvPicPr>
          <p:cNvPr id="4" name="Picture 3" descr="Screen Shot 2016-03-08 at 4.06.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49" y="1999623"/>
            <a:ext cx="5296637" cy="3608698"/>
          </a:xfrm>
          <a:prstGeom prst="rect">
            <a:avLst/>
          </a:prstGeom>
        </p:spPr>
      </p:pic>
    </p:spTree>
    <p:extLst>
      <p:ext uri="{BB962C8B-B14F-4D97-AF65-F5344CB8AC3E}">
        <p14:creationId xmlns:p14="http://schemas.microsoft.com/office/powerpoint/2010/main" val="7665693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2">
      <a:dk1>
        <a:srgbClr val="292934"/>
      </a:dk1>
      <a:lt1>
        <a:srgbClr val="FFFFFF"/>
      </a:lt1>
      <a:dk2>
        <a:srgbClr val="0E495E"/>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7F484A4D7D6849B9C6CA95E89A9A42" ma:contentTypeVersion="6" ma:contentTypeDescription="Create a new document." ma:contentTypeScope="" ma:versionID="f44b235b16acfb4ba29a7cdbf92d4ce5">
  <xsd:schema xmlns:xsd="http://www.w3.org/2001/XMLSchema" xmlns:xs="http://www.w3.org/2001/XMLSchema" xmlns:p="http://schemas.microsoft.com/office/2006/metadata/properties" xmlns:ns2="06b017c7-b48a-4a07-bafa-0b061aed8ed2" xmlns:ns3="9d654dbf-1447-4ceb-94f8-a5a3eb4e5741" targetNamespace="http://schemas.microsoft.com/office/2006/metadata/properties" ma:root="true" ma:fieldsID="b698eee56139644855538a95eb16e443" ns2:_="" ns3:_="">
    <xsd:import namespace="06b017c7-b48a-4a07-bafa-0b061aed8ed2"/>
    <xsd:import namespace="9d654dbf-1447-4ceb-94f8-a5a3eb4e5741"/>
    <xsd:element name="properties">
      <xsd:complexType>
        <xsd:sequence>
          <xsd:element name="documentManagement">
            <xsd:complexType>
              <xsd:all>
                <xsd:element ref="ns2:SharedWithUsers" minOccurs="0"/>
                <xsd:element ref="ns2:SharingHintHash" minOccurs="0"/>
                <xsd:element ref="ns2:SharedWithDetails" minOccurs="0"/>
                <xsd:element ref="ns3:CopyID" minOccurs="0"/>
                <xsd:element ref="ns3:MoveToFolder" minOccurs="0"/>
                <xsd:element ref="ns3:MoveToFolder_x0028_1_x0029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b017c7-b48a-4a07-bafa-0b061aed8e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654dbf-1447-4ceb-94f8-a5a3eb4e5741" elementFormDefault="qualified">
    <xsd:import namespace="http://schemas.microsoft.com/office/2006/documentManagement/types"/>
    <xsd:import namespace="http://schemas.microsoft.com/office/infopath/2007/PartnerControls"/>
    <xsd:element name="CopyID" ma:index="11" nillable="true" ma:displayName="CopyID" ma:default="0" ma:internalName="CopyID" ma:percentage="FALSE">
      <xsd:simpleType>
        <xsd:restriction base="dms:Number"/>
      </xsd:simpleType>
    </xsd:element>
    <xsd:element name="MoveToFolder" ma:index="12" nillable="true" ma:displayName="MoveToFolder" ma:internalName="MoveToFolder">
      <xsd:complexType>
        <xsd:complexContent>
          <xsd:extension base="dms:URL">
            <xsd:sequence>
              <xsd:element name="Url" type="dms:ValidUrl" minOccurs="0" nillable="true"/>
              <xsd:element name="Description" type="xsd:string" nillable="true"/>
            </xsd:sequence>
          </xsd:extension>
        </xsd:complexContent>
      </xsd:complexType>
    </xsd:element>
    <xsd:element name="MoveToFolder_x0028_1_x0029_" ma:index="13" nillable="true" ma:displayName="MoveToFolder" ma:internalName="MoveToFolder_x0028_1_x0029_">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6b017c7-b48a-4a07-bafa-0b061aed8ed2">
      <UserInfo>
        <DisplayName/>
        <AccountId xsi:nil="true"/>
        <AccountType/>
      </UserInfo>
    </SharedWithUsers>
    <CopyID xmlns="9d654dbf-1447-4ceb-94f8-a5a3eb4e5741">0</CopyID>
    <MoveToFolder xmlns="9d654dbf-1447-4ceb-94f8-a5a3eb4e5741">
      <Url xsi:nil="true"/>
      <Description xsi:nil="true"/>
    </MoveToFolder>
    <MoveToFolder_x0028_1_x0029_ xmlns="9d654dbf-1447-4ceb-94f8-a5a3eb4e5741">
      <Url xsi:nil="true"/>
      <Description xsi:nil="true"/>
    </MoveToFolder_x0028_1_x0029_>
  </documentManagement>
</p:properties>
</file>

<file path=customXml/itemProps1.xml><?xml version="1.0" encoding="utf-8"?>
<ds:datastoreItem xmlns:ds="http://schemas.openxmlformats.org/officeDocument/2006/customXml" ds:itemID="{F9BCBAD7-7017-4F77-B760-895321064718}">
  <ds:schemaRefs>
    <ds:schemaRef ds:uri="http://schemas.microsoft.com/sharepoint/v3/contenttype/forms"/>
  </ds:schemaRefs>
</ds:datastoreItem>
</file>

<file path=customXml/itemProps2.xml><?xml version="1.0" encoding="utf-8"?>
<ds:datastoreItem xmlns:ds="http://schemas.openxmlformats.org/officeDocument/2006/customXml" ds:itemID="{75264DE8-A47D-4A8A-8C00-E8C611F921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b017c7-b48a-4a07-bafa-0b061aed8ed2"/>
    <ds:schemaRef ds:uri="9d654dbf-1447-4ceb-94f8-a5a3eb4e57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90AC42-CA45-4677-8D25-0591FC3EF513}">
  <ds:schemaRefs>
    <ds:schemaRef ds:uri="9d654dbf-1447-4ceb-94f8-a5a3eb4e5741"/>
    <ds:schemaRef ds:uri="http://schemas.openxmlformats.org/package/2006/metadata/core-properties"/>
    <ds:schemaRef ds:uri="http://purl.org/dc/elements/1.1/"/>
    <ds:schemaRef ds:uri="http://schemas.microsoft.com/office/2006/documentManagement/types"/>
    <ds:schemaRef ds:uri="http://purl.org/dc/terms/"/>
    <ds:schemaRef ds:uri="http://purl.org/dc/dcmitype/"/>
    <ds:schemaRef ds:uri="http://schemas.microsoft.com/office/infopath/2007/PartnerControls"/>
    <ds:schemaRef ds:uri="06b017c7-b48a-4a07-bafa-0b061aed8ed2"/>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632</TotalTime>
  <Words>877</Words>
  <Application>Microsoft Office PowerPoint</Application>
  <PresentationFormat>On-screen Show (4:3)</PresentationFormat>
  <Paragraphs>134</Paragraphs>
  <Slides>16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Arial Narrow</vt:lpstr>
      <vt:lpstr>Calibri</vt:lpstr>
      <vt:lpstr>Georgia</vt:lpstr>
      <vt:lpstr>Wingdings</vt:lpstr>
      <vt:lpstr>Clarity</vt:lpstr>
      <vt:lpstr>Building the Manufacturing Talent Pipeline</vt:lpstr>
      <vt:lpstr>PowerPoint Presentation</vt:lpstr>
      <vt:lpstr>C3BC Update</vt:lpstr>
      <vt:lpstr>What we’ve found…</vt:lpstr>
      <vt:lpstr>PowerPoint Presentation</vt:lpstr>
      <vt:lpstr>HIGHLIGHTS: LAVC</vt:lpstr>
      <vt:lpstr>PowerPoint Presentation</vt:lpstr>
      <vt:lpstr>HIGHLIGHTS: FORSYTH TECH</vt:lpstr>
      <vt:lpstr>PowerPoint Presentation</vt:lpstr>
      <vt:lpstr>HIGHLIGHTS: SLCC</vt:lpstr>
      <vt:lpstr>PowerPoint Presentation</vt:lpstr>
      <vt:lpstr>HIGHLIGHTS: ST. PETES</vt:lpstr>
      <vt:lpstr>Expanding Relationships</vt:lpstr>
      <vt:lpstr>Dissemination Plan</vt:lpstr>
      <vt:lpstr>Questions?</vt:lpstr>
      <vt:lpstr>Contact Information</vt:lpstr>
    </vt:vector>
  </TitlesOfParts>
  <Company>National Association of Manufacturers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Cristina Crawford</dc:creator>
  <cp:lastModifiedBy>Russel Read</cp:lastModifiedBy>
  <cp:revision>69</cp:revision>
  <dcterms:created xsi:type="dcterms:W3CDTF">2015-04-13T18:20:44Z</dcterms:created>
  <dcterms:modified xsi:type="dcterms:W3CDTF">2016-03-09T14:28:22Z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0x0101008B7F484A4D7D6849B9C6CA95E89A9A42</vt:lpwstr>
  </property>
</Properties>
</file>